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5"/>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9" r:id="rId247"/>
    <p:sldId id="531" r:id="rId248"/>
    <p:sldId id="535" r:id="rId249"/>
    <p:sldId id="536" r:id="rId250"/>
    <p:sldId id="538" r:id="rId251"/>
    <p:sldId id="542" r:id="rId252"/>
    <p:sldId id="541" r:id="rId253"/>
    <p:sldId id="540" r:id="rId25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33" autoAdjust="0"/>
  </p:normalViewPr>
  <p:slideViewPr>
    <p:cSldViewPr snapToObjects="1">
      <p:cViewPr varScale="1">
        <p:scale>
          <a:sx n="80" d="100"/>
          <a:sy n="80" d="100"/>
        </p:scale>
        <p:origin x="86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explainshell.com/" TargetMode="Externa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hyperlink" Target="https://www.atlassian.com/git/tutorials/install-g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9DC7AF-0CC1-4A44-AC57-A89A48BBDCE9}"/>
              </a:ext>
            </a:extLst>
          </p:cNvPr>
          <p:cNvSpPr txBox="1"/>
          <p:nvPr/>
        </p:nvSpPr>
        <p:spPr>
          <a:xfrm>
            <a:off x="304800" y="184530"/>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graphicFrame>
        <p:nvGraphicFramePr>
          <p:cNvPr id="8" name="Table 3">
            <a:extLst>
              <a:ext uri="{FF2B5EF4-FFF2-40B4-BE49-F238E27FC236}">
                <a16:creationId xmlns:a16="http://schemas.microsoft.com/office/drawing/2014/main" id="{02DA4FDB-FD0C-434B-9BF3-93074906C3A4}"/>
              </a:ext>
            </a:extLst>
          </p:cNvPr>
          <p:cNvGraphicFramePr>
            <a:graphicFrameLocks/>
          </p:cNvGraphicFramePr>
          <p:nvPr>
            <p:extLst>
              <p:ext uri="{D42A27DB-BD31-4B8C-83A1-F6EECF244321}">
                <p14:modId xmlns:p14="http://schemas.microsoft.com/office/powerpoint/2010/main" val="1041416181"/>
              </p:ext>
            </p:extLst>
          </p:nvPr>
        </p:nvGraphicFramePr>
        <p:xfrm>
          <a:off x="125573" y="269944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6D17BABC-6F04-4A14-9607-819478075D36}"/>
              </a:ext>
            </a:extLst>
          </p:cNvPr>
          <p:cNvSpPr txBox="1"/>
          <p:nvPr/>
        </p:nvSpPr>
        <p:spPr>
          <a:xfrm>
            <a:off x="723900" y="2137930"/>
            <a:ext cx="7886700" cy="584775"/>
          </a:xfrm>
          <a:prstGeom prst="rect">
            <a:avLst/>
          </a:prstGeom>
          <a:noFill/>
        </p:spPr>
        <p:txBody>
          <a:bodyPr wrap="square" rtlCol="0">
            <a:spAutoFit/>
          </a:bodyPr>
          <a:lstStyle/>
          <a:p>
            <a:pPr algn="ctr"/>
            <a:r>
              <a:rPr lang="en-US" sz="3200" dirty="0"/>
              <a:t>Known Truth Genotype Agreement</a:t>
            </a:r>
            <a:endParaRPr lang="en-US" sz="3200" dirty="0">
              <a:solidFill>
                <a:srgbClr val="00B050"/>
              </a:solidFill>
            </a:endParaRPr>
          </a:p>
        </p:txBody>
      </p:sp>
    </p:spTree>
    <p:extLst>
      <p:ext uri="{BB962C8B-B14F-4D97-AF65-F5344CB8AC3E}">
        <p14:creationId xmlns:p14="http://schemas.microsoft.com/office/powerpoint/2010/main" val="12182414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January 22, </a:t>
            </a:r>
            <a:r>
              <a:rPr lang="en-US" sz="4800" b="1" dirty="0">
                <a:solidFill>
                  <a:schemeClr val="bg1"/>
                </a:solidFill>
              </a:rPr>
              <a:t>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buNone/>
            </a:pPr>
            <a:endParaRPr lang="en-US" sz="1400" dirty="0"/>
          </a:p>
          <a:p>
            <a:pPr marL="0" indent="0">
              <a:buNone/>
            </a:pPr>
            <a:endParaRPr lang="en-US" sz="1400" dirty="0"/>
          </a:p>
          <a:p>
            <a:pPr marL="0" indent="0">
              <a:buNone/>
            </a:pPr>
            <a:r>
              <a:rPr lang="en-US" sz="1400" dirty="0"/>
              <a:t>1. Switch distance counting: add outputting columns </a:t>
            </a:r>
          </a:p>
          <a:p>
            <a:pPr marL="0" indent="0">
              <a:buNone/>
            </a:pPr>
            <a:r>
              <a:rPr lang="en-US" sz="1400" dirty="0"/>
              <a:t>(in progress)</a:t>
            </a: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dirty="0">
                <a:solidFill>
                  <a:srgbClr val="1F0DFF"/>
                </a:solidFill>
              </a:rPr>
              <a:t>NA12878 is our only sample comparable to ShapeIt2 currently. </a:t>
            </a:r>
          </a:p>
          <a:p>
            <a:pPr marL="0" indent="0">
              <a:buNone/>
            </a:pPr>
            <a:r>
              <a:rPr lang="en-US" sz="1600" dirty="0">
                <a:solidFill>
                  <a:srgbClr val="1F0DFF"/>
                </a:solidFill>
              </a:rPr>
              <a:t>I can phase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00B0F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/home/s_m774/</a:t>
            </a:r>
            <a:r>
              <a:rPr lang="en-US" sz="1400" dirty="0" err="1">
                <a:solidFill>
                  <a:srgbClr val="1F0DFF"/>
                </a:solidFill>
              </a:rPr>
              <a:t>known_truth</a:t>
            </a:r>
            <a:r>
              <a:rPr lang="en-US" sz="1400" dirty="0">
                <a:solidFill>
                  <a:srgbClr val="1F0DFF"/>
                </a:solidFill>
              </a:rPr>
              <a:t>/</a:t>
            </a:r>
          </a:p>
          <a:p>
            <a:pPr marL="0" indent="0">
              <a:buNone/>
            </a:pPr>
            <a:endParaRPr lang="en-US" sz="1400" dirty="0">
              <a:solidFill>
                <a:srgbClr val="00B050"/>
              </a:solidFill>
            </a:endParaRPr>
          </a:p>
          <a:p>
            <a:pPr marL="0" indent="0">
              <a:buNone/>
            </a:pPr>
            <a:r>
              <a:rPr lang="en-US" sz="1400" dirty="0">
                <a:solidFill>
                  <a:srgbClr val="00B050"/>
                </a:solidFill>
              </a:rPr>
              <a:t>2. Extract the ‘known truth’ from large ShapeIt2 VCF file</a:t>
            </a:r>
          </a:p>
          <a:p>
            <a:pPr marL="0" indent="0">
              <a:buNone/>
            </a:pPr>
            <a:r>
              <a:rPr lang="en-US" sz="1400" dirty="0">
                <a:solidFill>
                  <a:srgbClr val="00B050"/>
                </a:solidFill>
              </a:rPr>
              <a:t>Completed using ‘</a:t>
            </a:r>
            <a:r>
              <a:rPr lang="en-US" sz="1400" dirty="0" err="1">
                <a:solidFill>
                  <a:srgbClr val="00B050"/>
                </a:solidFill>
              </a:rPr>
              <a:t>bcftools</a:t>
            </a:r>
            <a:r>
              <a:rPr lang="en-US" sz="1400" dirty="0">
                <a:solidFill>
                  <a:srgbClr val="00B050"/>
                </a:solidFill>
              </a:rPr>
              <a:t> view’ - Note: </a:t>
            </a:r>
            <a:r>
              <a:rPr lang="en-US" sz="1400" dirty="0" err="1">
                <a:solidFill>
                  <a:srgbClr val="00B050"/>
                </a:solidFill>
              </a:rPr>
              <a:t>bcftools</a:t>
            </a:r>
            <a:r>
              <a:rPr lang="en-US" sz="1400" b="1" dirty="0">
                <a:solidFill>
                  <a:srgbClr val="00B050"/>
                </a:solidFill>
              </a:rPr>
              <a:t> view </a:t>
            </a:r>
            <a:r>
              <a:rPr lang="en-US" sz="1400" dirty="0">
                <a:solidFill>
                  <a:srgbClr val="00B050"/>
                </a:solidFill>
              </a:rPr>
              <a:t>is soon deprecated for </a:t>
            </a:r>
            <a:r>
              <a:rPr lang="en-US" sz="1400" dirty="0" err="1">
                <a:solidFill>
                  <a:srgbClr val="00B050"/>
                </a:solidFill>
              </a:rPr>
              <a:t>bcftools</a:t>
            </a:r>
            <a:r>
              <a:rPr lang="en-US" sz="1400" dirty="0">
                <a:solidFill>
                  <a:srgbClr val="00B050"/>
                </a:solidFill>
              </a:rPr>
              <a:t> </a:t>
            </a:r>
            <a:r>
              <a:rPr lang="en-US" sz="1400" b="1" dirty="0">
                <a:solidFill>
                  <a:srgbClr val="00B050"/>
                </a:solidFill>
              </a:rPr>
              <a:t>call</a:t>
            </a:r>
            <a:r>
              <a:rPr lang="en-US" sz="1400" dirty="0">
                <a:solidFill>
                  <a:srgbClr val="00B050"/>
                </a:solidFill>
              </a:rPr>
              <a:t> in the future</a:t>
            </a:r>
          </a:p>
          <a:p>
            <a:pPr marL="0" indent="0">
              <a:buNone/>
            </a:pPr>
            <a:r>
              <a:rPr lang="en-US" sz="1400" dirty="0" err="1">
                <a:solidFill>
                  <a:srgbClr val="00B050"/>
                </a:solidFill>
              </a:rPr>
              <a:t>bcftools</a:t>
            </a:r>
            <a:r>
              <a:rPr lang="en-US" sz="1400" dirty="0">
                <a:solidFill>
                  <a:srgbClr val="00B050"/>
                </a:solidFill>
              </a:rPr>
              <a:t> view -s NA12873,NA12874,NA12878 --types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shapeit2.chr10.hg38.NA12873.NA12874.NA12878.vcf</a:t>
            </a:r>
          </a:p>
          <a:p>
            <a:pPr marL="0" indent="0">
              <a:buNone/>
            </a:pPr>
            <a:endParaRPr lang="en-US" sz="1400" dirty="0">
              <a:solidFill>
                <a:srgbClr val="00B050"/>
              </a:solidFill>
            </a:endParaRPr>
          </a:p>
          <a:p>
            <a:pPr marL="0" indent="0">
              <a:buNone/>
            </a:pPr>
            <a:r>
              <a:rPr lang="en-US" sz="1400" dirty="0">
                <a:solidFill>
                  <a:srgbClr val="00B050"/>
                </a:solidFill>
              </a:rPr>
              <a:t>3. Find samples to phase using each MIHA package (all GRCh38) (known truth exists)</a:t>
            </a:r>
          </a:p>
          <a:p>
            <a:pPr marL="0" indent="0">
              <a:buNone/>
            </a:pPr>
            <a:r>
              <a:rPr lang="en-US" sz="1400" dirty="0">
                <a:solidFill>
                  <a:srgbClr val="00B050"/>
                </a:solidFill>
              </a:rPr>
              <a:t>4. Download alignments for each sample</a:t>
            </a:r>
          </a:p>
          <a:p>
            <a:pPr marL="0" indent="0">
              <a:buNone/>
            </a:pPr>
            <a:r>
              <a:rPr lang="pl-PL" sz="1400" dirty="0">
                <a:solidFill>
                  <a:srgbClr val="1F0DFF"/>
                </a:solidFill>
              </a:rPr>
              <a:t>NA12873 NA12874 NA12878</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endParaRPr lang="en-US" sz="1400" dirty="0">
              <a:solidFill>
                <a:srgbClr val="00B050"/>
              </a:solidFill>
            </a:endParaRPr>
          </a:p>
          <a:p>
            <a:pPr marL="0" indent="0">
              <a:buNone/>
            </a:pPr>
            <a:r>
              <a:rPr lang="en-US" sz="1400" dirty="0">
                <a:solidFill>
                  <a:srgbClr val="00B050"/>
                </a:solidFill>
                <a:hlinkClick r:id="rId3"/>
              </a:rPr>
              <a:t>https://www.internationalgenome.org/data-portal/sample/NA12874</a:t>
            </a:r>
            <a:endParaRPr lang="en-US" sz="1400" dirty="0">
              <a:solidFill>
                <a:srgbClr val="00B050"/>
              </a:solidFill>
            </a:endParaRPr>
          </a:p>
          <a:p>
            <a:pPr marL="0" indent="0">
              <a:buNone/>
            </a:pPr>
            <a:r>
              <a:rPr lang="en-US" sz="1400" dirty="0">
                <a:solidFill>
                  <a:srgbClr val="00B050"/>
                </a:solidFill>
                <a:hlinkClick r:id="rId4"/>
              </a:rPr>
              <a:t>https://www.internationalgenome.org/data-portal/sample/NA12878</a:t>
            </a: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lgn="ctr">
              <a:buNone/>
            </a:pPr>
            <a:r>
              <a:rPr lang="en-US" sz="1400" dirty="0">
                <a:solidFill>
                  <a:srgbClr val="00B050"/>
                </a:solidFill>
              </a:rPr>
              <a:t>git clone https://github.com/1SHERWIN/genome-phasing.git</a:t>
            </a:r>
          </a:p>
          <a:p>
            <a:pPr marL="0" indent="0" algn="ctr">
              <a:buNone/>
            </a:pPr>
            <a:endParaRPr lang="en-US" sz="1400" dirty="0">
              <a:solidFill>
                <a:srgbClr val="00B050"/>
              </a:solidFill>
            </a:endParaRPr>
          </a:p>
          <a:p>
            <a:pPr marL="0" indent="0">
              <a:buNone/>
            </a:pPr>
            <a:r>
              <a:rPr lang="en-US" sz="1400" dirty="0">
                <a:solidFill>
                  <a:srgbClr val="00B050"/>
                </a:solidFill>
              </a:rPr>
              <a:t>5. Call SNV using </a:t>
            </a:r>
            <a:r>
              <a:rPr lang="en-US" sz="1400" dirty="0" err="1">
                <a:solidFill>
                  <a:srgbClr val="00B050"/>
                </a:solidFill>
              </a:rPr>
              <a:t>bcftools</a:t>
            </a:r>
            <a:r>
              <a:rPr lang="en-US" sz="1400" dirty="0">
                <a:solidFill>
                  <a:srgbClr val="00B050"/>
                </a:solidFill>
              </a:rPr>
              <a:t>. Complete</a:t>
            </a:r>
          </a:p>
          <a:p>
            <a:pPr marL="0" indent="0">
              <a:buNone/>
            </a:pPr>
            <a:r>
              <a:rPr lang="en-US" sz="1400" dirty="0" err="1">
                <a:solidFill>
                  <a:srgbClr val="00B050"/>
                </a:solidFill>
              </a:rPr>
              <a:t>sbatch</a:t>
            </a:r>
            <a:r>
              <a:rPr lang="en-US" sz="1400" dirty="0">
                <a:solidFill>
                  <a:srgbClr val="00B050"/>
                </a:solidFill>
              </a:rPr>
              <a:t> /home/s_m774/genome-phasing/3sample.bcftools.batch</a:t>
            </a:r>
          </a:p>
          <a:p>
            <a:pPr marL="0" indent="0">
              <a:buNone/>
            </a:pPr>
            <a:endParaRPr lang="en-US" sz="1400" dirty="0">
              <a:solidFill>
                <a:srgbClr val="00B050"/>
              </a:solidFill>
            </a:endParaRPr>
          </a:p>
          <a:p>
            <a:pPr marL="0" indent="0">
              <a:buNone/>
            </a:pPr>
            <a:r>
              <a:rPr lang="en-US" sz="1400" dirty="0">
                <a:solidFill>
                  <a:srgbClr val="00B050"/>
                </a:solidFill>
              </a:rPr>
              <a:t>6. Intersect known truth and our SNV positions. Complete</a:t>
            </a:r>
          </a:p>
          <a:p>
            <a:pPr marL="0" indent="0">
              <a:buNone/>
            </a:pPr>
            <a:r>
              <a:rPr lang="en-US" sz="1400" dirty="0">
                <a:solidFill>
                  <a:srgbClr val="00B050"/>
                </a:solidFill>
              </a:rPr>
              <a:t>/home/s_m774/genome-phasing/getSharedPositions.sh</a:t>
            </a:r>
          </a:p>
          <a:p>
            <a:pPr marL="0" indent="0">
              <a:buNone/>
            </a:pPr>
            <a:endParaRPr lang="en-US" sz="1400" dirty="0">
              <a:solidFill>
                <a:srgbClr val="00B050"/>
              </a:solidFill>
            </a:endParaRPr>
          </a:p>
          <a:p>
            <a:pPr marL="0" indent="0">
              <a:buNone/>
            </a:pPr>
            <a:r>
              <a:rPr lang="en-US" sz="1400" dirty="0">
                <a:solidFill>
                  <a:srgbClr val="00B050"/>
                </a:solidFill>
              </a:rPr>
              <a:t>7. Phase using each MIHA package. Complete</a:t>
            </a:r>
          </a:p>
          <a:p>
            <a:pPr marL="0" indent="0">
              <a:buNone/>
            </a:pPr>
            <a:r>
              <a:rPr lang="en-US" sz="1400" dirty="0" err="1">
                <a:solidFill>
                  <a:srgbClr val="00B050"/>
                </a:solidFill>
              </a:rPr>
              <a:t>sbatch</a:t>
            </a:r>
            <a:r>
              <a:rPr lang="en-US" sz="1400" dirty="0">
                <a:solidFill>
                  <a:srgbClr val="00B050"/>
                </a:solidFill>
              </a:rPr>
              <a:t> /home/s_m774/genome-phasing/3sample.whatshap.batch</a:t>
            </a:r>
          </a:p>
          <a:p>
            <a:pPr marL="0" indent="0">
              <a:buNone/>
            </a:pPr>
            <a:r>
              <a:rPr lang="en-US" sz="1400" dirty="0" err="1">
                <a:solidFill>
                  <a:srgbClr val="00B050"/>
                </a:solidFill>
              </a:rPr>
              <a:t>sbatch</a:t>
            </a:r>
            <a:r>
              <a:rPr lang="en-US" sz="1400" dirty="0">
                <a:solidFill>
                  <a:srgbClr val="00B050"/>
                </a:solidFill>
              </a:rPr>
              <a:t> /home/s_m774/genome-phasing/3sample.hapseq2.batch</a:t>
            </a:r>
          </a:p>
          <a:p>
            <a:pPr marL="0" indent="0">
              <a:buNone/>
            </a:pPr>
            <a:r>
              <a:rPr lang="en-US" sz="1400" dirty="0" err="1">
                <a:solidFill>
                  <a:srgbClr val="00B050"/>
                </a:solidFill>
              </a:rPr>
              <a:t>sbatch</a:t>
            </a:r>
            <a:r>
              <a:rPr lang="en-US" sz="1400" dirty="0">
                <a:solidFill>
                  <a:srgbClr val="00B050"/>
                </a:solidFill>
              </a:rPr>
              <a:t> /home/s_m774/genome-phasing/3sample.dbm.batch</a:t>
            </a:r>
          </a:p>
          <a:p>
            <a:pPr marL="0" indent="0">
              <a:buNone/>
            </a:pPr>
            <a:endParaRPr lang="en-US" sz="1400" dirty="0">
              <a:solidFill>
                <a:srgbClr val="00B050"/>
              </a:solidFill>
            </a:endParaRPr>
          </a:p>
          <a:p>
            <a:pPr marL="0" indent="0">
              <a:buNone/>
            </a:pPr>
            <a:r>
              <a:rPr lang="en-US" sz="1400" dirty="0">
                <a:solidFill>
                  <a:srgbClr val="00B050"/>
                </a:solidFill>
              </a:rPr>
              <a:t>8. Haplotype pairwise comparison with known truth and each package. Complete</a:t>
            </a:r>
          </a:p>
          <a:p>
            <a:pPr marL="0" indent="0">
              <a:buNone/>
            </a:pPr>
            <a:r>
              <a:rPr lang="en-US" sz="1400" dirty="0">
                <a:solidFill>
                  <a:srgbClr val="00B050"/>
                </a:solidFill>
              </a:rPr>
              <a:t>/home/s_m774/genome-phasing/getHaplotypeAgreement.sh</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88751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136497" y="4003041"/>
            <a:ext cx="7886700" cy="1569660"/>
          </a:xfrm>
          <a:prstGeom prst="rect">
            <a:avLst/>
          </a:prstGeom>
          <a:noFill/>
        </p:spPr>
        <p:txBody>
          <a:bodyPr wrap="square" rtlCol="0">
            <a:spAutoFit/>
          </a:bodyPr>
          <a:lstStyle/>
          <a:p>
            <a:r>
              <a:rPr lang="en-US" sz="1600" i="0" u="none" strike="noStrike" kern="1200" dirty="0">
                <a:solidFill>
                  <a:srgbClr val="1F0DFF"/>
                </a:solidFill>
                <a:effectLst/>
                <a:latin typeface="Calibri" panose="020F0502020204030204" pitchFamily="34" charset="0"/>
              </a:rPr>
              <a:t>Possible next step: </a:t>
            </a:r>
            <a:r>
              <a:rPr lang="en-US" sz="1600" dirty="0"/>
              <a:t>A write up on this new data and our progress is needed </a:t>
            </a:r>
          </a:p>
          <a:p>
            <a:r>
              <a:rPr lang="en-US" sz="1600" dirty="0"/>
              <a:t>(I believe a Google doc is easier to collaborate in place of emailing our document back and forth)</a:t>
            </a:r>
          </a:p>
          <a:p>
            <a:endParaRPr lang="en-US" sz="1600" dirty="0"/>
          </a:p>
          <a:p>
            <a:r>
              <a:rPr lang="en-US" sz="1600" dirty="0">
                <a:solidFill>
                  <a:srgbClr val="00B050"/>
                </a:solidFill>
              </a:rPr>
              <a:t>Cool find this week: </a:t>
            </a:r>
            <a:r>
              <a:rPr lang="en-US" sz="1600" dirty="0">
                <a:solidFill>
                  <a:srgbClr val="00B050"/>
                </a:solidFill>
                <a:hlinkClick r:id="rId2"/>
              </a:rPr>
              <a:t>https://explainshell.com/</a:t>
            </a:r>
            <a:endParaRPr lang="en-US" sz="1600" dirty="0">
              <a:solidFill>
                <a:srgbClr val="00B050"/>
              </a:solidFill>
            </a:endParaRPr>
          </a:p>
          <a:p>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296630312"/>
              </p:ext>
            </p:extLst>
          </p:nvPr>
        </p:nvGraphicFramePr>
        <p:xfrm>
          <a:off x="108667" y="208551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sz="1800" dirty="0"/>
                        <a:t>NA12873</a:t>
                      </a:r>
                      <a:endParaRPr lang="en-US" dirty="0"/>
                    </a:p>
                  </a:txBody>
                  <a:tcPr marL="45720" marR="45720"/>
                </a:tc>
                <a:tc>
                  <a:txBody>
                    <a:bodyPr/>
                    <a:lstStyle/>
                    <a:p>
                      <a:r>
                        <a:rPr lang="en-US" sz="1800" dirty="0"/>
                        <a:t>NA12874</a:t>
                      </a:r>
                      <a:endParaRPr lang="en-US" dirty="0"/>
                    </a:p>
                  </a:txBody>
                  <a:tcPr marL="45720" marR="45720"/>
                </a:tc>
                <a:tc>
                  <a:txBody>
                    <a:bodyPr/>
                    <a:lstStyle/>
                    <a:p>
                      <a:r>
                        <a:rPr lang="en-US" sz="1800" dirty="0"/>
                        <a:t>NA12878</a:t>
                      </a:r>
                      <a:endParaRPr lang="en-US" b="1"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r>
                        <a:rPr lang="en-US" dirty="0">
                          <a:solidFill>
                            <a:schemeClr val="tx1"/>
                          </a:solidFill>
                        </a:rPr>
                        <a:t>199,039.5</a:t>
                      </a:r>
                    </a:p>
                  </a:txBody>
                  <a:tcPr/>
                </a:tc>
                <a:tc>
                  <a:txBody>
                    <a:bodyPr/>
                    <a:lstStyle/>
                    <a:p>
                      <a:r>
                        <a:rPr lang="en-US" dirty="0">
                          <a:solidFill>
                            <a:schemeClr val="tx1"/>
                          </a:solidFill>
                        </a:rPr>
                        <a:t>200,872.5</a:t>
                      </a:r>
                    </a:p>
                  </a:txBody>
                  <a:tcPr/>
                </a:tc>
                <a:tc>
                  <a:txBody>
                    <a:bodyPr/>
                    <a:lstStyle/>
                    <a:p>
                      <a:r>
                        <a:rPr lang="en-US" dirty="0">
                          <a:solidFill>
                            <a:schemeClr val="tx1"/>
                          </a:solidFill>
                        </a:rPr>
                        <a:t>197,762.5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r>
                        <a:rPr lang="en-US" dirty="0">
                          <a:solidFill>
                            <a:schemeClr val="tx1"/>
                          </a:solidFill>
                        </a:rPr>
                        <a:t>209,775.5</a:t>
                      </a:r>
                    </a:p>
                  </a:txBody>
                  <a:tcPr/>
                </a:tc>
                <a:tc>
                  <a:txBody>
                    <a:bodyPr/>
                    <a:lstStyle/>
                    <a:p>
                      <a:r>
                        <a:rPr lang="en-US" dirty="0">
                          <a:solidFill>
                            <a:schemeClr val="tx1"/>
                          </a:solidFill>
                        </a:rPr>
                        <a:t>211,538.5</a:t>
                      </a:r>
                    </a:p>
                  </a:txBody>
                  <a:tcPr/>
                </a:tc>
                <a:tc>
                  <a:txBody>
                    <a:bodyPr/>
                    <a:lstStyle/>
                    <a:p>
                      <a:r>
                        <a:rPr lang="en-US" dirty="0">
                          <a:solidFill>
                            <a:schemeClr val="tx1"/>
                          </a:solidFill>
                        </a:rPr>
                        <a:t>208,545</a:t>
                      </a: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r>
                        <a:rPr lang="en-US" dirty="0"/>
                        <a:t>154,553.5</a:t>
                      </a:r>
                    </a:p>
                  </a:txBody>
                  <a:tcPr/>
                </a:tc>
                <a:tc>
                  <a:txBody>
                    <a:bodyPr/>
                    <a:lstStyle/>
                    <a:p>
                      <a:r>
                        <a:rPr lang="en-US" dirty="0"/>
                        <a:t>154,532.5</a:t>
                      </a:r>
                    </a:p>
                  </a:txBody>
                  <a:tcPr/>
                </a:tc>
                <a:tc>
                  <a:txBody>
                    <a:bodyPr/>
                    <a:lstStyle/>
                    <a:p>
                      <a:r>
                        <a:rPr lang="en-US" dirty="0"/>
                        <a:t>154,215.5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706994" y="1524000"/>
            <a:ext cx="7886700" cy="584775"/>
          </a:xfrm>
          <a:prstGeom prst="rect">
            <a:avLst/>
          </a:prstGeom>
          <a:noFill/>
        </p:spPr>
        <p:txBody>
          <a:bodyPr wrap="square" rtlCol="0">
            <a:spAutoFit/>
          </a:bodyPr>
          <a:lstStyle/>
          <a:p>
            <a:pPr algn="ctr"/>
            <a:r>
              <a:rPr lang="en-US" sz="3200" dirty="0"/>
              <a:t>Known Truth Haplotype Agreement</a:t>
            </a:r>
            <a:endParaRPr lang="en-US" sz="3200" dirty="0">
              <a:solidFill>
                <a:srgbClr val="00B050"/>
              </a:solidFill>
            </a:endParaRPr>
          </a:p>
        </p:txBody>
      </p:sp>
    </p:spTree>
    <p:extLst>
      <p:ext uri="{BB962C8B-B14F-4D97-AF65-F5344CB8AC3E}">
        <p14:creationId xmlns:p14="http://schemas.microsoft.com/office/powerpoint/2010/main" val="3454487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1F0DFF"/>
                </a:solidFill>
              </a:rPr>
              <a:t>Git instructions for mac</a:t>
            </a:r>
          </a:p>
          <a:p>
            <a:pPr marL="0" indent="0">
              <a:buNone/>
            </a:pPr>
            <a:endParaRPr lang="en-US" sz="1400" dirty="0">
              <a:solidFill>
                <a:srgbClr val="00B050"/>
              </a:solidFill>
            </a:endParaRPr>
          </a:p>
          <a:p>
            <a:pPr marL="0" indent="0">
              <a:buNone/>
            </a:pPr>
            <a:r>
              <a:rPr lang="en-US" sz="1400" dirty="0">
                <a:solidFill>
                  <a:srgbClr val="00B050"/>
                </a:solidFill>
              </a:rPr>
              <a:t># Check if git is installed</a:t>
            </a:r>
          </a:p>
          <a:p>
            <a:pPr marL="0" indent="0">
              <a:buNone/>
            </a:pPr>
            <a:r>
              <a:rPr lang="en-US" sz="1400" dirty="0">
                <a:solidFill>
                  <a:srgbClr val="00B050"/>
                </a:solidFill>
              </a:rPr>
              <a:t>git --version</a:t>
            </a:r>
          </a:p>
          <a:p>
            <a:pPr marL="0" indent="0">
              <a:buNone/>
            </a:pPr>
            <a:endParaRPr lang="en-US" sz="1400" dirty="0">
              <a:solidFill>
                <a:srgbClr val="00B050"/>
              </a:solidFill>
            </a:endParaRPr>
          </a:p>
          <a:p>
            <a:pPr marL="0" indent="0">
              <a:buNone/>
            </a:pPr>
            <a:r>
              <a:rPr lang="en-US" sz="1400" dirty="0">
                <a:solidFill>
                  <a:srgbClr val="00B050"/>
                </a:solidFill>
              </a:rPr>
              <a:t># Install instructions</a:t>
            </a:r>
          </a:p>
          <a:p>
            <a:pPr marL="0" indent="0">
              <a:buNone/>
            </a:pPr>
            <a:r>
              <a:rPr lang="en-US" sz="1400" dirty="0">
                <a:solidFill>
                  <a:srgbClr val="00B050"/>
                </a:solidFill>
                <a:hlinkClick r:id="rId2"/>
              </a:rPr>
              <a:t>Install Git on Mac OS X</a:t>
            </a: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Clone our project on </a:t>
            </a:r>
            <a:r>
              <a:rPr lang="en-US" sz="1400" dirty="0" err="1">
                <a:solidFill>
                  <a:srgbClr val="00B050"/>
                </a:solidFill>
              </a:rPr>
              <a:t>github</a:t>
            </a:r>
            <a:endParaRPr lang="en-US" sz="1400" dirty="0">
              <a:solidFill>
                <a:srgbClr val="00B050"/>
              </a:solidFill>
            </a:endParaRPr>
          </a:p>
          <a:p>
            <a:pPr marL="0" indent="0">
              <a:buNone/>
            </a:pPr>
            <a:r>
              <a:rPr lang="en-US" sz="1400" dirty="0">
                <a:solidFill>
                  <a:srgbClr val="00B050"/>
                </a:solidFill>
              </a:rPr>
              <a:t>git clone https://github.com/1SHERWIN/phasing-scripts.git</a:t>
            </a: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8750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23259</TotalTime>
  <Words>26910</Words>
  <Application>Microsoft Office PowerPoint</Application>
  <PresentationFormat>Letter Paper (8.5x11 in)</PresentationFormat>
  <Paragraphs>3464</Paragraphs>
  <Slides>253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253</vt:i4>
      </vt:variant>
    </vt:vector>
  </HeadingPairs>
  <TitlesOfParts>
    <vt:vector size="258"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PowerPoint Presentation</vt:lpstr>
      <vt:lpstr> January 22, 2021 Meeting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1390</cp:revision>
  <dcterms:created xsi:type="dcterms:W3CDTF">2019-06-27T19:02:55Z</dcterms:created>
  <dcterms:modified xsi:type="dcterms:W3CDTF">2021-01-19T02:50:58Z</dcterms:modified>
</cp:coreProperties>
</file>